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296" r:id="rId4"/>
    <p:sldId id="275" r:id="rId5"/>
    <p:sldId id="291" r:id="rId6"/>
    <p:sldId id="294" r:id="rId7"/>
    <p:sldId id="27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292"/>
    <a:srgbClr val="D0DEF8"/>
    <a:srgbClr val="C0D8DE"/>
    <a:srgbClr val="E7D9B6"/>
    <a:srgbClr val="2C3865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6" autoAdjust="0"/>
    <p:restoredTop sz="87386" autoAdjust="0"/>
  </p:normalViewPr>
  <p:slideViewPr>
    <p:cSldViewPr>
      <p:cViewPr>
        <p:scale>
          <a:sx n="66" d="100"/>
          <a:sy n="66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A38CD-5A86-44C7-A4CC-812D4D83C085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DE741-F774-4994-9DE0-A31BD4CC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210A44-9771-49DA-982C-591925193735}" type="datetimeFigureOut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E9820C-ED7A-4ED4-9634-A9F7E5AE1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TSCTCU</a:t>
            </a:r>
            <a:r>
              <a:rPr lang="ru-RU" dirty="0" smtClean="0"/>
              <a:t> (Договор о создании</a:t>
            </a:r>
            <a:r>
              <a:rPr lang="ru-RU" baseline="0" dirty="0" smtClean="0"/>
              <a:t> единой таможенной территории и формировании Таможенного союза, Душанбе 2007)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Статья 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 об объединении таможенных территорий Сторон в единую таможенную территорию и завершении формирования Таможенного союза принимается Высшим органом Таможенного союза после завершения следующих мероприятий: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 установления и применения единого таможенного тарифа и иных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единых мер регулирования внешней торговли с третьими странами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TDIA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Статья 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4.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Орган, ответственный за проведение расследований (далее - орган, проводящий расследования), определяется Комиссией Таможенного союза.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E9820C-ED7A-4ED4-9634-A9F7E5AE1C8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9C6B-E60A-4688-BA1A-D557D67A30EF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160C-8F7D-4068-BA38-85D181677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FBDD-4D00-422F-BD8C-2E672DC2B788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847C-4404-4DB9-B3F1-8AE86FC5F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E1D0-2EBE-41CA-AADD-28B6C3008D8F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14059-368D-4752-B22D-971FE701D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A249-F35B-42FA-879C-5CCF4840AEFC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B087-40A4-4F62-908E-6774003F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52-2278-475F-8073-DFC5FA193897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8071-EA51-4282-A768-410090AB6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B1A93-7B9D-43F4-8989-069D9C97C68C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6BE5-4E72-4FFA-B2F0-944E909AA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1C17-F204-44BA-8A02-0AE9665043D1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3C00-56AD-4032-8EDF-2CDE793E8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47350-C240-4667-A0EE-A9522CD6A066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5A3D-D853-46A5-A4D1-4CE3D131D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3EFF-6780-4A5A-9982-E5E125843606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06299-336A-4C82-A821-F8ED98320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6BDE-B6DC-4D94-8CD5-B606C69A558C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1C14-FE49-4705-9959-15CBE7145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CC413-8F30-4C50-9C92-81E5D605AE88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0959B-1EC2-4CC3-94A0-67356D9AF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3E2CAA-D097-48EE-BAA2-B65DE3669229}" type="datetime1">
              <a:rPr lang="ru-RU"/>
              <a:pPr>
                <a:defRPr/>
              </a:pPr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03176-3F28-49B4-B984-266A4665F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akharov@tsouz.ru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714375" y="1071546"/>
            <a:ext cx="7772400" cy="1928826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Times New Roman" pitchFamily="18" charset="0"/>
              </a:rPr>
              <a:t>Trade Defense Instruments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in the </a:t>
            </a:r>
            <a:r>
              <a:rPr lang="en-US" sz="4000" dirty="0" err="1" smtClean="0">
                <a:cs typeface="Times New Roman" pitchFamily="18" charset="0"/>
              </a:rPr>
              <a:t>EurAsEC</a:t>
            </a:r>
            <a:r>
              <a:rPr lang="en-US" sz="4000" dirty="0" smtClean="0">
                <a:cs typeface="Times New Roman" pitchFamily="18" charset="0"/>
              </a:rPr>
              <a:t> Customs Union</a:t>
            </a:r>
            <a:endParaRPr lang="ru-RU" sz="4000" dirty="0" smtClean="0">
              <a:cs typeface="Times New Roman" pitchFamily="18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357686" y="3714752"/>
            <a:ext cx="435771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+mj-lt"/>
                <a:cs typeface="Times New Roman" pitchFamily="18" charset="0"/>
              </a:rPr>
              <a:t>Andrey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+mj-lt"/>
                <a:cs typeface="Times New Roman" pitchFamily="18" charset="0"/>
              </a:rPr>
              <a:t>Zakharov</a:t>
            </a:r>
            <a:r>
              <a:rPr lang="en-US" dirty="0" smtClean="0">
                <a:latin typeface="+mj-lt"/>
                <a:cs typeface="Times New Roman" pitchFamily="18" charset="0"/>
              </a:rPr>
              <a:t/>
            </a:r>
            <a:br>
              <a:rPr lang="en-US" dirty="0" smtClean="0">
                <a:latin typeface="+mj-lt"/>
                <a:cs typeface="Times New Roman" pitchFamily="18" charset="0"/>
              </a:rPr>
            </a:br>
            <a:endParaRPr lang="ru-RU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Department for Internal Market Defense</a:t>
            </a:r>
            <a:br>
              <a:rPr lang="en-US" dirty="0" smtClean="0">
                <a:latin typeface="+mj-lt"/>
                <a:cs typeface="Times New Roman" pitchFamily="18" charset="0"/>
              </a:rPr>
            </a:br>
            <a:r>
              <a:rPr lang="en-US" dirty="0" smtClean="0">
                <a:latin typeface="+mj-lt"/>
                <a:cs typeface="Times New Roman" pitchFamily="18" charset="0"/>
              </a:rPr>
              <a:t>Eurasian Economic Commission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214688" y="5857875"/>
            <a:ext cx="3071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Brussels - July 4, 2012 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pic>
        <p:nvPicPr>
          <p:cNvPr id="8" name="Рисунок 7" descr="logo_high_r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643314"/>
            <a:ext cx="3000396" cy="1662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97185-2330-4AD9-B8D9-6917178DDEA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1428736"/>
            <a:ext cx="785818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Treaty on the Creation of a Single Customs Territory and the Formation of a Customs Union of October 6, 2007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3143248"/>
            <a:ext cx="785818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Agreement on the Application of Safeguard, Antidumping and Countervailing Measures in Respect of Third Countries of January 25, 2008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14348" y="3857628"/>
            <a:ext cx="785818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785786" y="5976470"/>
            <a:ext cx="78581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5143512"/>
            <a:ext cx="785818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Treaty on the Eurasian Economic Commission of  November 18, 2011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771556" y="2285992"/>
            <a:ext cx="787241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Lays down conditions for the formation of a single regulatory framework for trade with third countries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771556" y="4000504"/>
            <a:ext cx="78724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Establishes a single framework for applying TD measures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Details procedures for investigations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Mandates the creation of a single investigating authority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785786" y="5715016"/>
            <a:ext cx="78724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Describes the institutional structure of the Commission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Creates the Board and the Council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Establishes decision-making mechanisms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0" y="214290"/>
            <a:ext cx="914400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en-US" altLang="ko-KR" sz="3600" dirty="0" smtClean="0">
                <a:latin typeface="+mj-lt"/>
                <a:cs typeface="Times New Roman" pitchFamily="18" charset="0"/>
              </a:rPr>
              <a:t>Legal Basis</a:t>
            </a:r>
            <a:r>
              <a:rPr lang="ru-RU" altLang="ko-KR" sz="3600" dirty="0" smtClean="0">
                <a:latin typeface="+mj-lt"/>
                <a:cs typeface="Times New Roman" pitchFamily="18" charset="0"/>
              </a:rPr>
              <a:t>:</a:t>
            </a:r>
            <a:endParaRPr lang="en-US" altLang="ko-KR" sz="3600" dirty="0" smtClean="0">
              <a:latin typeface="+mj-lt"/>
              <a:cs typeface="Times New Roman" pitchFamily="18" charset="0"/>
            </a:endParaRPr>
          </a:p>
          <a:p>
            <a:pPr lvl="0" algn="ctr">
              <a:lnSpc>
                <a:spcPct val="80000"/>
              </a:lnSpc>
              <a:defRPr/>
            </a:pPr>
            <a:r>
              <a:rPr lang="en-US" altLang="ko-KR" sz="3200" dirty="0" smtClean="0">
                <a:latin typeface="+mj-lt"/>
                <a:cs typeface="Times New Roman" pitchFamily="18" charset="0"/>
              </a:rPr>
              <a:t>Common Trade Defense Policy</a:t>
            </a:r>
            <a:endParaRPr lang="ru-RU" altLang="ko-KR" sz="32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2B087-40A4-4F62-908E-6774003F36C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214290"/>
            <a:ext cx="914400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noProof="0" dirty="0" smtClean="0">
                <a:latin typeface="+mj-lt"/>
                <a:ea typeface="+mj-ea"/>
                <a:cs typeface="Times New Roman" pitchFamily="18" charset="0"/>
              </a:rPr>
              <a:t>Legal Basis</a:t>
            </a:r>
            <a:r>
              <a:rPr lang="ru-RU" altLang="ko-KR" sz="3600" noProof="0" dirty="0" smtClean="0">
                <a:latin typeface="+mj-lt"/>
                <a:ea typeface="+mj-ea"/>
                <a:cs typeface="Times New Roman" pitchFamily="18" charset="0"/>
              </a:rPr>
              <a:t>:</a:t>
            </a:r>
            <a:r>
              <a:rPr lang="en-US" altLang="ko-KR" sz="3600" noProof="0" dirty="0" smtClean="0">
                <a:latin typeface="+mj-lt"/>
                <a:ea typeface="+mj-ea"/>
                <a:cs typeface="Times New Roman" pitchFamily="18" charset="0"/>
              </a:rPr>
              <a:t/>
            </a:r>
            <a:br>
              <a:rPr lang="en-US" altLang="ko-KR" sz="3600" noProof="0" dirty="0" smtClean="0">
                <a:latin typeface="+mj-lt"/>
                <a:ea typeface="+mj-ea"/>
                <a:cs typeface="Times New Roman" pitchFamily="18" charset="0"/>
              </a:rPr>
            </a:br>
            <a:r>
              <a:rPr lang="en-US" altLang="ko-KR" sz="3200" noProof="0" dirty="0" smtClean="0">
                <a:latin typeface="+mj-lt"/>
                <a:ea typeface="+mj-ea"/>
                <a:cs typeface="Times New Roman" pitchFamily="18" charset="0"/>
              </a:rPr>
              <a:t>Investigating Authority</a:t>
            </a:r>
            <a:endParaRPr kumimoji="0" lang="ru-RU" altLang="ko-K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4071942"/>
            <a:ext cx="785818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Decision of the Board of the Eurasian Economic Commission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№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44</a:t>
            </a:r>
            <a:b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of May 16, 2012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785926"/>
            <a:ext cx="785818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Decision of the Board of the Eurasian Economic Commission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№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1</a:t>
            </a:r>
            <a:b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of March 16, 2012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771556" y="2643182"/>
            <a:ext cx="78724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Transfers investigating authority powers to the Department for Internal Market Defense (DIMD) of the Eurasian Economic Commission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Adopts regulation on protection of confidential information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85786" y="5072074"/>
            <a:ext cx="787241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Provides for the transfer of all pending investigations from national investigating authorities to the DIMD by July 6,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en-US" sz="4000" dirty="0" smtClean="0">
                <a:cs typeface="Times New Roman" pitchFamily="18" charset="0"/>
              </a:rPr>
              <a:t>Evolution of Trade Defense in the CU</a:t>
            </a:r>
            <a:endParaRPr lang="ru-RU" altLang="ko-KR" sz="4000" dirty="0" smtClean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43932" cy="519749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Transfer of competence from the Member-States to CU level conducted gradually after the TDI Agreement entered into force on July 1, 2010</a:t>
            </a:r>
            <a:r>
              <a:rPr lang="ru-RU" sz="2000" dirty="0" smtClean="0">
                <a:latin typeface="+mj-lt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latin typeface="Palatino Linotyp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D3F89-0FEF-45D9-B00F-84DF9AB753CC}" type="slidenum">
              <a:rPr lang="ru-RU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2071679"/>
          <a:ext cx="8001056" cy="448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331"/>
                <a:gridCol w="2673863"/>
                <a:gridCol w="2673862"/>
              </a:tblGrid>
              <a:tr h="781241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Transitional Period</a:t>
                      </a:r>
                      <a:r>
                        <a:rPr lang="en-US" sz="16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en-US" sz="16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</a:b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July 1, 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2010 </a:t>
                      </a:r>
                      <a:r>
                        <a:rPr lang="en-US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until</a:t>
                      </a:r>
                      <a:br>
                        <a:rPr lang="en-US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</a:br>
                      <a:r>
                        <a:rPr lang="en-US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October 17, 2011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ru-RU" sz="1600" b="1" i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After October 18,</a:t>
                      </a:r>
                      <a:r>
                        <a:rPr lang="en-US" sz="1600" i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2011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After April 16, 2012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3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Investigations initiated and conducted by competent authorities of the CU Parties: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Ministry of Industry and Trade of Russia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Ministry of Foreign Affairs of Belarus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Ministry of Economic Development and Trade</a:t>
                      </a:r>
                      <a:r>
                        <a:rPr lang="en-US" sz="1600" b="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of Kazakhstan</a:t>
                      </a:r>
                      <a:endParaRPr lang="ru-RU" sz="16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Investigations</a:t>
                      </a:r>
                      <a:r>
                        <a:rPr lang="en-US" sz="17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initiated and conducted by the Trade Remedies Department (TRD) of the Secretariat of the Commission of the Customs Union</a:t>
                      </a:r>
                      <a:r>
                        <a:rPr lang="ru-RU" sz="1700" b="0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.</a:t>
                      </a:r>
                      <a:endParaRPr lang="en-US" sz="17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Investigations</a:t>
                      </a:r>
                      <a:r>
                        <a:rPr lang="en-US" sz="17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initiated and conducted by the Department for Internal Market Defense (DIMD) of the Eurasian Economic Commission</a:t>
                      </a:r>
                      <a:r>
                        <a:rPr lang="ru-RU" sz="17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700" b="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765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Decisions on the application of trade defense measures adopted by the Commission of the Customs Union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Decisions adopted by the Board of the Eurasian Economic Commission</a:t>
                      </a:r>
                      <a:endParaRPr lang="ru-RU" sz="1800" b="0" baseline="0" dirty="0" smtClean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29642" cy="685792"/>
          </a:xfrm>
        </p:spPr>
        <p:txBody>
          <a:bodyPr/>
          <a:lstStyle/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2B087-40A4-4F62-908E-6774003F36C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956191"/>
            <a:ext cx="7429552" cy="3539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+mj-lt"/>
              </a:rPr>
              <a:t>Report and draft decision prepared by DIMD as the outcome of an investigation</a:t>
            </a:r>
            <a:endParaRPr lang="ru-RU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643182"/>
            <a:ext cx="7429552" cy="3539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+mj-lt"/>
              </a:rPr>
              <a:t>Report and draft decision sent to CU Parties</a:t>
            </a:r>
            <a:endParaRPr lang="ru-RU" sz="17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357562"/>
            <a:ext cx="7429552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+mj-lt"/>
              </a:rPr>
              <a:t>Report and draft decision considered by the Consultative Committee on Trade,</a:t>
            </a:r>
            <a:br>
              <a:rPr lang="en-US" sz="1700" dirty="0" smtClean="0">
                <a:solidFill>
                  <a:schemeClr val="bg1"/>
                </a:solidFill>
                <a:latin typeface="+mj-lt"/>
              </a:rPr>
            </a:br>
            <a:r>
              <a:rPr lang="en-US" sz="1700" dirty="0" smtClean="0">
                <a:solidFill>
                  <a:schemeClr val="bg1"/>
                </a:solidFill>
                <a:latin typeface="+mj-lt"/>
              </a:rPr>
              <a:t>recommendations drafted for the Board of the Commission</a:t>
            </a:r>
            <a:endParaRPr lang="ru-RU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286256"/>
            <a:ext cx="7429552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  <a:latin typeface="+mj-lt"/>
              </a:rPr>
              <a:t>Decision adopted by the Board of the Eurasian Economic Commission</a:t>
            </a:r>
            <a:br>
              <a:rPr lang="en-US" sz="1700" dirty="0" smtClean="0">
                <a:solidFill>
                  <a:schemeClr val="bg1"/>
                </a:solidFill>
                <a:latin typeface="+mj-lt"/>
              </a:rPr>
            </a:br>
            <a:r>
              <a:rPr lang="en-US" sz="1700" dirty="0" smtClean="0">
                <a:solidFill>
                  <a:schemeClr val="bg1"/>
                </a:solidFill>
                <a:latin typeface="+mj-lt"/>
              </a:rPr>
              <a:t>(qualified majority rule, entry into force in 30 days unless otherwise specified)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0" y="357166"/>
            <a:ext cx="9144000" cy="785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 noProof="0" dirty="0" smtClean="0">
                <a:latin typeface="+mj-lt"/>
                <a:ea typeface="+mj-ea"/>
                <a:cs typeface="Times New Roman" pitchFamily="18" charset="0"/>
              </a:rPr>
              <a:t>Application of Trade Defense Measures</a:t>
            </a:r>
            <a:endParaRPr kumimoji="0" lang="ru-RU" altLang="ko-K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0" y="1285860"/>
            <a:ext cx="91440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dirty="0" smtClean="0">
                <a:latin typeface="+mj-lt"/>
                <a:ea typeface="+mj-ea"/>
                <a:cs typeface="Times New Roman" pitchFamily="18" charset="0"/>
              </a:rPr>
              <a:t>Decision-making in the CU</a:t>
            </a:r>
            <a:endParaRPr kumimoji="0" lang="ru-RU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214413" y="5643578"/>
            <a:ext cx="3085661" cy="71438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AD/CVD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up to </a:t>
            </a:r>
            <a:r>
              <a:rPr lang="ru-RU" sz="2000" b="1" dirty="0" smtClean="0">
                <a:solidFill>
                  <a:schemeClr val="tx1"/>
                </a:solidFill>
              </a:rPr>
              <a:t>5 </a:t>
            </a:r>
            <a:r>
              <a:rPr lang="en-US" sz="2000" b="1" dirty="0" smtClean="0">
                <a:solidFill>
                  <a:schemeClr val="tx1"/>
                </a:solidFill>
              </a:rPr>
              <a:t>years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664798" y="5643578"/>
            <a:ext cx="3085661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Safeguards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up to </a:t>
            </a:r>
            <a:r>
              <a:rPr lang="ru-RU" sz="2000" b="1" dirty="0" smtClean="0">
                <a:solidFill>
                  <a:schemeClr val="tx1"/>
                </a:solidFill>
              </a:rPr>
              <a:t>4 </a:t>
            </a:r>
            <a:r>
              <a:rPr lang="en-US" sz="2000" b="1" dirty="0" smtClean="0">
                <a:solidFill>
                  <a:schemeClr val="tx1"/>
                </a:solidFill>
              </a:rPr>
              <a:t>years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785786" y="5072074"/>
            <a:ext cx="735811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noProof="0" dirty="0" smtClean="0">
                <a:latin typeface="+mj-lt"/>
                <a:ea typeface="+mj-ea"/>
                <a:cs typeface="Times New Roman" pitchFamily="18" charset="0"/>
              </a:rPr>
              <a:t>Duration of measures</a:t>
            </a:r>
            <a:endParaRPr kumimoji="0" lang="ru-RU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>
            <a:stCxn id="5" idx="2"/>
            <a:endCxn id="6" idx="0"/>
          </p:cNvCxnSpPr>
          <p:nvPr/>
        </p:nvCxnSpPr>
        <p:spPr>
          <a:xfrm rot="5400000">
            <a:off x="4405476" y="2476658"/>
            <a:ext cx="3330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2"/>
            <a:endCxn id="7" idx="0"/>
          </p:cNvCxnSpPr>
          <p:nvPr/>
        </p:nvCxnSpPr>
        <p:spPr>
          <a:xfrm rot="5400000">
            <a:off x="4391782" y="3177343"/>
            <a:ext cx="36043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  <a:endCxn id="10" idx="0"/>
          </p:cNvCxnSpPr>
          <p:nvPr/>
        </p:nvCxnSpPr>
        <p:spPr>
          <a:xfrm rot="5400000">
            <a:off x="4415430" y="4129685"/>
            <a:ext cx="31314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Subject to a DIMD internal regulation on the protection of confidential information</a:t>
            </a:r>
          </a:p>
          <a:p>
            <a:r>
              <a:rPr lang="en-US" sz="2800" dirty="0" smtClean="0"/>
              <a:t>Information submitted in confidence is not disclosed without written permission</a:t>
            </a:r>
          </a:p>
          <a:p>
            <a:r>
              <a:rPr lang="en-US" sz="2800" dirty="0" smtClean="0"/>
              <a:t>Non-confidential data relating to particular investigation available to registered participants and interested parties upon request</a:t>
            </a:r>
          </a:p>
          <a:p>
            <a:r>
              <a:rPr lang="en-US" sz="2800" dirty="0" smtClean="0"/>
              <a:t>DIMD personnel fully liable for disclosing any confidential data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2B087-40A4-4F62-908E-6774003F36C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214290"/>
            <a:ext cx="9144000" cy="785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Treatment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of Confidential Data</a:t>
            </a:r>
            <a:endParaRPr kumimoji="0" lang="ru-RU" altLang="ko-K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100013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pc="-1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Andrey</a:t>
            </a:r>
            <a:r>
              <a:rPr lang="en-US" sz="2800" b="1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800" b="1" spc="-1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Zakharov</a:t>
            </a:r>
            <a:endParaRPr lang="en-US" sz="2800" b="1" spc="-1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ru-RU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Тел.: + 7 495 604 40 38 *</a:t>
            </a:r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12-</a:t>
            </a:r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91</a:t>
            </a:r>
            <a:r>
              <a:rPr lang="ru-RU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endParaRPr lang="en-US" sz="2400" spc="-1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500306"/>
            <a:ext cx="9144000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>
                <a:latin typeface="+mj-lt"/>
                <a:ea typeface="+mj-ea"/>
                <a:cs typeface="Times New Roman" pitchFamily="18" charset="0"/>
              </a:rPr>
              <a:t>Thank you for your attention!</a:t>
            </a:r>
            <a:endParaRPr kumimoji="0" lang="ru-RU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logo_high_r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5533" y="285728"/>
            <a:ext cx="3480979" cy="1928826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0" y="5143512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800" b="1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Department for Internal Market Defense</a:t>
            </a:r>
          </a:p>
          <a:p>
            <a:pPr algn="ctr" eaLnBrk="1" hangingPunct="1">
              <a:defRPr/>
            </a:pPr>
            <a:r>
              <a:rPr lang="en-US" sz="2800" b="1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Eurasian Economic Commission</a:t>
            </a:r>
            <a:endParaRPr lang="ru-RU" sz="2800" b="1" spc="-1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E-mail: </a:t>
            </a:r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  <a:hlinkClick r:id="rId3"/>
              </a:rPr>
              <a:t>zakharov@tsouz.ru</a:t>
            </a:r>
            <a:endParaRPr lang="en-US" sz="2400" spc="-1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3/5 </a:t>
            </a:r>
            <a:r>
              <a:rPr lang="en-US" sz="2400" spc="-1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Smolensky</a:t>
            </a:r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boulevard, Moscow 119121, Russia</a:t>
            </a:r>
            <a:endParaRPr lang="ru-RU" sz="2400" spc="-1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545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Trade Defense Instruments in the EurAsEC Customs Union</vt:lpstr>
      <vt:lpstr>Слайд 2</vt:lpstr>
      <vt:lpstr>Слайд 3</vt:lpstr>
      <vt:lpstr>Evolution of Trade Defense in the CU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таможенного регулирования Таможенного союза</dc:title>
  <dc:creator>Сухарев</dc:creator>
  <cp:lastModifiedBy>XXX</cp:lastModifiedBy>
  <cp:revision>189</cp:revision>
  <dcterms:created xsi:type="dcterms:W3CDTF">2010-03-12T07:51:17Z</dcterms:created>
  <dcterms:modified xsi:type="dcterms:W3CDTF">2012-07-05T08:10:11Z</dcterms:modified>
</cp:coreProperties>
</file>